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72570" y="2008138"/>
            <a:ext cx="559886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4000"/>
              </a:spcAft>
              <a:buNone/>
            </a:pPr>
            <a:r>
              <a:rPr lang="en-US" sz="24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Injury &amp; Condition Management Platform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1772570" y="2868513"/>
            <a:ext cx="559886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Partnership Overview</a:t>
            </a:r>
            <a:endParaRPr lang="en-US" sz="1800" dirty="0"/>
          </a:p>
        </p:txBody>
      </p:sp>
      <p:pic>
        <p:nvPicPr>
          <p:cNvPr id="4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57400" y="457200"/>
            <a:ext cx="5029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 GTM: "Scale with Inbound"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Marketing &amp; Referrals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SEO &amp; Content Marketing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"Injury management checklist", "Medical certificate tracking guide" - drive organic traffic from compliance searches.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Referral Program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clients refer their service providers. Offer 1 month free credit for successful referrals.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Monthly Webinars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"Compliance Updates" - educational content that captures leads and builds authority.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 Channel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Accountants and bookkeepers who serve these industries - natural referral partners.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50+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Leads/Month by EOY1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$6-12K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 Providers, Allied Health, Cleaning, Security, Transport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 GTM: "Enterprise Expansion"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&amp; Customization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Procurement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Register on VendorPanel and Buying for Victoria. Monitor and respond to council RFPs for compliance solutions.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Sales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Dedicated account manager for enterprise prospects. Longer 6-12 month relationship-building cycle.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Customization Packages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 dashboards, API integrations, white-label options. Premium pricing for bespoke solutions.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Proof Points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Leverage Tier 1 case studies to win enterprise trust. Reference customers speak to prospects.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2-3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Deals in Year 2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$50K+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722561"/>
          </a:xfrm>
          <a:prstGeom prst="roundRect">
            <a:avLst>
              <a:gd name="adj" fmla="val 14061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Councils, Franchise Groups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6301" y="406301"/>
            <a:ext cx="8498026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 Agent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406301" y="923776"/>
            <a:ext cx="8498026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RTW Plan Check-ins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06301" y="1352401"/>
            <a:ext cx="4070449" cy="1504206"/>
          </a:xfrm>
          <a:prstGeom prst="roundRect">
            <a:avLst>
              <a:gd name="adj" fmla="val 67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58701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Worker Engagement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8701" y="1752451"/>
            <a:ext cx="3765649" cy="913656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calls to workers on RTW plans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Natural AI-powered conversation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Tracks 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Identifies barriers to recovery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Escalates concerns automatically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06301" y="2983557"/>
            <a:ext cx="4070449" cy="1313855"/>
          </a:xfrm>
          <a:prstGeom prst="roundRect">
            <a:avLst>
              <a:gd name="adj" fmla="val 7733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558701" y="3135957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Captures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58701" y="3383607"/>
            <a:ext cx="3765649" cy="723305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Pain/discomfort levels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 capacity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Overall wellbeing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667250" y="1352401"/>
            <a:ext cx="4070449" cy="1440359"/>
          </a:xfrm>
          <a:prstGeom prst="roundRect">
            <a:avLst>
              <a:gd name="adj" fmla="val 70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4819650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Multi-Channel Approach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819650" y="17777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Primary - weekly calls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4819650" y="1993404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WhatsApp: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Quick updates, younger workers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4819650" y="2209056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Browser: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Detailed forms, uploads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4819650" y="2424708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Escalation: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Case manager fallback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4667250" y="2919710"/>
            <a:ext cx="4070449" cy="558701"/>
          </a:xfrm>
          <a:prstGeom prst="roundRect">
            <a:avLst>
              <a:gd name="adj" fmla="val 18185"/>
            </a:avLst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756035" y="30466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Scales to thousands of workers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4756035" y="31990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without added staff</a:t>
            </a:r>
            <a:endParaRPr lang="en-US" sz="1100" dirty="0"/>
          </a:p>
        </p:txBody>
      </p:sp>
      <p:pic>
        <p:nvPicPr>
          <p:cNvPr id="19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11665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Legacy System Integration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07827"/>
            <a:ext cx="867928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Bef>
                <a:spcPts val="500"/>
              </a:spcBef>
              <a:buNone/>
            </a:pPr>
            <a:r>
              <a:rPr lang="en-US" sz="14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 - Bridge to Modern Management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06301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3011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06326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Sits Over Legacy Data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06326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connects to your existing systems without replacing them. Your historical data stays intact.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406301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43011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06326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Pre-Built Hooks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606326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We're building integrations for common HR, payroll, and claims systems used in your industry.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406301" y="3478262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430113" y="3478262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06326" y="3630662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Minimal Disruption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606326" y="3921323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need to migrate data or retrain staff on new core systems. Preventli enhances what you have.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4667250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469106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4867275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4867275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Already live - syncs tickets, conversations, and attachments automatically.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4667250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Shape 20"/>
          <p:cNvSpPr/>
          <p:nvPr/>
        </p:nvSpPr>
        <p:spPr>
          <a:xfrm>
            <a:off x="469106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4867275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API-First Architecture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4867275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RESTful APIs allow connection to any system. Custom integrations available.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4667250" y="3478262"/>
            <a:ext cx="4070449" cy="743992"/>
          </a:xfrm>
          <a:prstGeom prst="roundRect">
            <a:avLst>
              <a:gd name="adj" fmla="val 13656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781994" y="3630662"/>
            <a:ext cx="3840962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6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Integration Support Included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4781994" y="39049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 help you connect your existing systems during onboarding</a:t>
            </a:r>
            <a:endParaRPr lang="en-US" sz="10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1709" y="1341537"/>
            <a:ext cx="3800582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200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Steps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671709" y="2119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Schedule a platform demo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2671709" y="24558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Discuss partnership model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2671709" y="2792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Identify shared target clients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2671709" y="312881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Pilot with mutual contacts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2671709" y="359226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Let's transform injury management together</a:t>
            </a:r>
            <a:endParaRPr lang="en-US" sz="1400" dirty="0"/>
          </a:p>
        </p:txBody>
      </p:sp>
      <p:pic>
        <p:nvPicPr>
          <p:cNvPr id="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Problem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98525"/>
            <a:ext cx="8255198" cy="3690045"/>
          </a:xfrm>
          <a:prstGeom prst="roundRect">
            <a:avLst>
              <a:gd name="adj" fmla="val 2753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790426" y="1615976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47601" y="1615976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Two Distinct Case Types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047601" y="2037457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WorkCover claims and non-WorkCover condition cases require different tracking approaches.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90426" y="2799457"/>
            <a:ext cx="0" cy="6881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47601" y="2799457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Complex Compliance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047601" y="3220938"/>
            <a:ext cx="748123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certificates, RTW plans, and deadlines are hard to manage manually.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790426" y="3716238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47601" y="3716238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State-by-State Variation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047601" y="4137720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VIC, NSW, QLD, WA, SA, TAS, NT - each has different legislation. V2 scales nationally.</a:t>
            </a:r>
            <a:endParaRPr lang="en-US" sz="1500" dirty="0"/>
          </a:p>
        </p:txBody>
      </p:sp>
      <p:pic>
        <p:nvPicPr>
          <p:cNvPr id="14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Solution: Preventli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60425"/>
            <a:ext cx="8255198" cy="3725168"/>
          </a:xfrm>
          <a:prstGeom prst="roundRect">
            <a:avLst>
              <a:gd name="adj" fmla="val 2727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61851" y="157787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Compliance Management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761851" y="1974056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WIRC Act compliance tracking, medical certificates, and return-to-work monitoring.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61851" y="242619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61851" y="2822377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Seamlessly aggregates worker injury cases from existing ticketing systems.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61851" y="327451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Features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61851" y="3695998"/>
            <a:ext cx="7620298" cy="972145"/>
          </a:xfrm>
          <a:prstGeom prst="rect">
            <a:avLst/>
          </a:prstGeom>
          <a:noFill/>
          <a:ln/>
        </p:spPr>
        <p:txBody>
          <a:bodyPr wrap="square" lIns="114300" tIns="0" rIns="0" bIns="0" rtlCol="0" anchor="t"/>
          <a:lstStyle/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case summaries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Comprehensive audit trail</a:t>
            </a:r>
            <a:endParaRPr lang="en-US" sz="1300" dirty="0"/>
          </a:p>
        </p:txBody>
      </p:sp>
      <p:pic>
        <p:nvPicPr>
          <p:cNvPr id="11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3011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4426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4426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monitoring of all certificates with automatic expiry alerts and status updates.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Return-to-Work Monitoring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 7-stage RTW process with progress indicators and milestone tracking.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 Enforcement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alerts when certificates approach the 42-day compliance threshold.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Complete Audit Trails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Every action logged with timestamps, user info, and full change history.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 Security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Organization-level data isolation with role-based access controls.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Dashboard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At-a-glance view of all compliance statuses across your entire workforce.</a:t>
            </a:r>
            <a:endParaRPr lang="en-US" sz="12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Automation &amp; AI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96801" y="1400175"/>
            <a:ext cx="3763238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Case Summaries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96801" y="1707505"/>
            <a:ext cx="3763238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Claude AI generates intelligent case summaries with work status classification and key insights.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Worker Notifications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 workers when certificates expire - no manual follow-up needed.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Proactive Chase Workflows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Triggers actions 3 days before certificate expiry to prevent compliance gaps.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Smart Validation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Ensures medical certificates align with stated work capacity - catches inconsistencies.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Escalating priority levels (Medium → High → Critical) ensure nothing is missed.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Email Drafting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 professional emails for any case situation with one click.</a:t>
            </a:r>
            <a:endParaRPr lang="en-US" sz="12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822127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Rules &amp; Automation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406301" y="1012627"/>
            <a:ext cx="2675483" cy="1570881"/>
          </a:xfrm>
          <a:prstGeom prst="roundRect">
            <a:avLst>
              <a:gd name="adj" fmla="val 64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1036439"/>
            <a:ext cx="2675483" cy="0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58701" y="1212652"/>
            <a:ext cx="241809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Automation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58701" y="1485602"/>
            <a:ext cx="2370683" cy="945505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Expiry tracking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real-time status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Chase workflows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- 3 days before expiry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worker reminders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Validation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cert aligns with capacity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3234184" y="1012627"/>
            <a:ext cx="2675483" cy="1570881"/>
          </a:xfrm>
          <a:prstGeom prst="roundRect">
            <a:avLst>
              <a:gd name="adj" fmla="val 64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3234184" y="1036439"/>
            <a:ext cx="2675483" cy="0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386584" y="1212652"/>
            <a:ext cx="2418097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RTW Plan Management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3386584" y="1485602"/>
            <a:ext cx="2370683" cy="736104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Auto-scheduling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stale plan updates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Progress tracking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- 7-stage process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Plan validation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meaningful rehab plans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6062067" y="1012627"/>
            <a:ext cx="2675632" cy="1570881"/>
          </a:xfrm>
          <a:prstGeom prst="roundRect">
            <a:avLst>
              <a:gd name="adj" fmla="val 64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6062067" y="1036439"/>
            <a:ext cx="2675632" cy="0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214467" y="1212652"/>
            <a:ext cx="2418249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Regulatory Compliance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214467" y="1485602"/>
            <a:ext cx="2370832" cy="577453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current evidence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Audit trails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all access logged</a:t>
            </a:r>
            <a:endParaRPr lang="en-US" sz="1000" dirty="0"/>
          </a:p>
          <a:p>
            <a:pPr algn="l" marL="88900" indent="-88900">
              <a:lnSpc>
                <a:spcPts val="1250"/>
              </a:lnSpc>
              <a:spcAft>
                <a:spcPts val="400"/>
              </a:spcAft>
              <a:buSzPct val="100000"/>
              <a:buChar char="•"/>
            </a:pPr>
            <a:r>
              <a:rPr lang="en-US" sz="1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</a:t>
            </a:r>
            <a:pPr algn="l" indent="0" marL="0">
              <a:lnSpc>
                <a:spcPts val="125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data isolation</a:t>
            </a:r>
            <a:endParaRPr lang="en-US" sz="1000" dirty="0"/>
          </a:p>
        </p:txBody>
      </p:sp>
      <p:pic>
        <p:nvPicPr>
          <p:cNvPr id="16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Integration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8331398" cy="3930997"/>
          </a:xfrm>
          <a:prstGeom prst="roundRect">
            <a:avLst>
              <a:gd name="adj" fmla="val 2585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73001" y="1476375"/>
            <a:ext cx="7953958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10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Sales with 22,000 Qualified Leads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73001" y="1923306"/>
            <a:ext cx="7953958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spcAft>
                <a:spcPts val="1200"/>
              </a:spcAft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 manages outreach and converts leads to customers.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73001" y="2324695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701576" y="2324695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57101" y="2451646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Smart Segmentation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857101" y="2781746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categorizes 22,000 leads by industry and compliance needs.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673001" y="3208288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701576" y="3208288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57101" y="3335238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Automated Outreach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857101" y="3665339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Personalized email campaigns managed by Go Vertical.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73001" y="4091880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701576" y="4091880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57101" y="4218831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Pipeline Tracking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857101" y="4548932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Monitor engagement and convert leads to customers.</a:t>
            </a:r>
            <a:endParaRPr lang="en-US" sz="1200" dirty="0"/>
          </a:p>
        </p:txBody>
      </p:sp>
      <p:pic>
        <p:nvPicPr>
          <p:cNvPr id="19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822127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Market - 3 Tiers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406301" y="1012627"/>
            <a:ext cx="2675483" cy="2021681"/>
          </a:xfrm>
          <a:prstGeom prst="roundRect">
            <a:avLst>
              <a:gd name="adj" fmla="val 5026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1041202"/>
            <a:ext cx="2675483" cy="0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58701" y="1222177"/>
            <a:ext cx="2418097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1: Primary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558701" y="1482477"/>
            <a:ext cx="24180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9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5+ active cases, high volumes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558701" y="1717328"/>
            <a:ext cx="2370683" cy="964257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 &amp; Recruitment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Aged Care Facilities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NDIS Providers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Group Training Orgs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Claims Management</a:t>
            </a:r>
            <a:endParaRPr lang="en-US" sz="1000" dirty="0"/>
          </a:p>
        </p:txBody>
      </p:sp>
      <p:sp>
        <p:nvSpPr>
          <p:cNvPr id="9" name="Text 7"/>
          <p:cNvSpPr/>
          <p:nvPr/>
        </p:nvSpPr>
        <p:spPr>
          <a:xfrm>
            <a:off x="3234184" y="1012627"/>
            <a:ext cx="2675483" cy="2021681"/>
          </a:xfrm>
          <a:prstGeom prst="roundRect">
            <a:avLst>
              <a:gd name="adj" fmla="val 5026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3234184" y="1041202"/>
            <a:ext cx="2675483" cy="0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386584" y="1222177"/>
            <a:ext cx="2418097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1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2: Strong Fit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3386584" y="1482477"/>
            <a:ext cx="24180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9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Growing sectors</a:t>
            </a:r>
            <a:endParaRPr lang="en-US" sz="900" dirty="0"/>
          </a:p>
        </p:txBody>
      </p:sp>
      <p:sp>
        <p:nvSpPr>
          <p:cNvPr id="13" name="Text 11"/>
          <p:cNvSpPr/>
          <p:nvPr/>
        </p:nvSpPr>
        <p:spPr>
          <a:xfrm>
            <a:off x="3386584" y="1717328"/>
            <a:ext cx="2370683" cy="964257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Rehabilitation Providers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Allied Health Groups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Cleaning Companies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Firms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Transport &amp; Logistics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6062067" y="1012627"/>
            <a:ext cx="2675483" cy="2021681"/>
          </a:xfrm>
          <a:prstGeom prst="roundRect">
            <a:avLst>
              <a:gd name="adj" fmla="val 5026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6062067" y="1041202"/>
            <a:ext cx="2675483" cy="0"/>
          </a:xfrm>
          <a:prstGeom prst="line">
            <a:avLst/>
          </a:prstGeom>
          <a:noFill/>
          <a:ln w="57150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214467" y="1222177"/>
            <a:ext cx="2418097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1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3: Expansion</a:t>
            </a:r>
            <a:endParaRPr lang="en-US" sz="1400" dirty="0"/>
          </a:p>
        </p:txBody>
      </p:sp>
      <p:sp>
        <p:nvSpPr>
          <p:cNvPr id="17" name="Text 15"/>
          <p:cNvSpPr/>
          <p:nvPr/>
        </p:nvSpPr>
        <p:spPr>
          <a:xfrm>
            <a:off x="6214467" y="1482477"/>
            <a:ext cx="2418097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9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customization</a:t>
            </a:r>
            <a:endParaRPr lang="en-US" sz="900" dirty="0"/>
          </a:p>
        </p:txBody>
      </p:sp>
      <p:sp>
        <p:nvSpPr>
          <p:cNvPr id="18" name="Text 16"/>
          <p:cNvSpPr/>
          <p:nvPr/>
        </p:nvSpPr>
        <p:spPr>
          <a:xfrm>
            <a:off x="6214467" y="1717328"/>
            <a:ext cx="2370683" cy="355253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4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Franchise Groups</a:t>
            </a:r>
            <a:endParaRPr lang="en-US" sz="1000" dirty="0"/>
          </a:p>
        </p:txBody>
      </p:sp>
      <p:sp>
        <p:nvSpPr>
          <p:cNvPr id="19" name="Text 17"/>
          <p:cNvSpPr/>
          <p:nvPr/>
        </p:nvSpPr>
        <p:spPr>
          <a:xfrm>
            <a:off x="6214467" y="2174081"/>
            <a:ext cx="2370683" cy="707827"/>
          </a:xfrm>
          <a:prstGeom prst="roundRect">
            <a:avLst>
              <a:gd name="adj" fmla="val 10765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320250" y="2301032"/>
            <a:ext cx="2159118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22,000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6320250" y="2621607"/>
            <a:ext cx="2159118" cy="13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200"/>
              </a:spcBef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Qualified Leads</a:t>
            </a:r>
            <a:endParaRPr lang="en-US" sz="900" dirty="0"/>
          </a:p>
        </p:txBody>
      </p:sp>
      <p:pic>
        <p:nvPicPr>
          <p:cNvPr id="22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GTM: "Land the Anchors"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Direct Sales &amp; Industry Partnerships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322439"/>
          </a:xfrm>
          <a:prstGeom prst="roundRect">
            <a:avLst>
              <a:gd name="adj" fmla="val 305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Segment 22,000 leads by Tier 1 industries. Launch automated email campaigns with compliance-focused messaging.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Industry Conferences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Exhibit and speak at RCSA (recruitment), LASA (aged care), NDS (disability services). Build credibility.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44678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Pilot Program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Free 60-day pilot with full support. Convert to paid on demonstrated ROI.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3831134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383113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 Outreach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096345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Navigator targeting Compliance Managers and HR Directors at target companies.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Anchor Clients Year 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$30K+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Hire, Aged Care, NDIS, GTOs, Claims Management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72400" y="4297680"/>
            <a:ext cx="1097280" cy="59436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Preventli Partnership Presentation</dc:title>
  <dc:subject>WorkSafe Victoria Compliance Platform - Partnership Overview</dc:subject>
  <dc:creator>Preventli</dc:creator>
  <cp:lastModifiedBy>Preventli</cp:lastModifiedBy>
  <cp:revision>1</cp:revision>
  <dcterms:created xsi:type="dcterms:W3CDTF">2026-01-22T03:42:04Z</dcterms:created>
  <dcterms:modified xsi:type="dcterms:W3CDTF">2026-01-22T03:42:04Z</dcterms:modified>
</cp:coreProperties>
</file>